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7" r:id="rId6"/>
    <p:sldId id="266" r:id="rId7"/>
    <p:sldId id="260" r:id="rId8"/>
    <p:sldId id="265" r:id="rId9"/>
  </p:sldIdLst>
  <p:sldSz cx="14630400" cy="8229600"/>
  <p:notesSz cx="8229600" cy="14630400"/>
  <p:embeddedFontLst>
    <p:embeddedFont>
      <p:font typeface="Alice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Fraunces Extra Bold" panose="020B0604020202020204" charset="0"/>
      <p:regular r:id="rId16"/>
    </p:embeddedFont>
    <p:embeddedFont>
      <p:font typeface="Lora" panose="020B0604020202020204" charset="0"/>
      <p:regular r:id="rId17"/>
    </p:embeddedFont>
    <p:embeddedFont>
      <p:font typeface="Nobile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2923"/>
    <a:srgbClr val="FCFB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-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svg>
</file>

<file path=ppt/media/image11.sv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svg>
</file>

<file path=ppt/media/image23.svg>
</file>

<file path=ppt/media/image24.svg>
</file>

<file path=ppt/media/image25.png>
</file>

<file path=ppt/media/image26.png>
</file>

<file path=ppt/media/image3.png>
</file>

<file path=ppt/media/image4.png>
</file>

<file path=ppt/media/image5.png>
</file>

<file path=ppt/media/image6.svg>
</file>

<file path=ppt/media/image7.sv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1107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svg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svg"/><Relationship Id="rId5" Type="http://schemas.openxmlformats.org/officeDocument/2006/relationships/image" Target="../media/image10.sv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20.png"/><Relationship Id="rId7" Type="http://schemas.openxmlformats.org/officeDocument/2006/relationships/image" Target="../media/image23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svg"/><Relationship Id="rId5" Type="http://schemas.openxmlformats.org/officeDocument/2006/relationships/image" Target="../media/image21.svg"/><Relationship Id="rId4" Type="http://schemas.openxmlformats.org/officeDocument/2006/relationships/image" Target="../media/image5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79805"/>
            <a:ext cx="7801570" cy="766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60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Banking Simulation</a:t>
            </a:r>
            <a:endParaRPr lang="en-US" sz="6600" b="1" dirty="0"/>
          </a:p>
        </p:txBody>
      </p:sp>
      <p:sp>
        <p:nvSpPr>
          <p:cNvPr id="4" name="Text 1"/>
          <p:cNvSpPr/>
          <p:nvPr/>
        </p:nvSpPr>
        <p:spPr>
          <a:xfrm>
            <a:off x="793790" y="281994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comprehensive simulation of modern banking operations developed entirely in low-level x86 Assembly. This project explores memory management, register manipulation, and interrupt-driven I/O within a legacy computing environment.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F9007A-E79A-4C26-AC57-28F8E9349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5092" y="199014"/>
            <a:ext cx="2987656" cy="1166644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971D624-D5C7-4085-BB20-4F58C69903C1}"/>
              </a:ext>
            </a:extLst>
          </p:cNvPr>
          <p:cNvGrpSpPr/>
          <p:nvPr/>
        </p:nvGrpSpPr>
        <p:grpSpPr>
          <a:xfrm>
            <a:off x="385018" y="4992412"/>
            <a:ext cx="8062409" cy="2882186"/>
            <a:chOff x="6280190" y="4798773"/>
            <a:chExt cx="8784586" cy="2881946"/>
          </a:xfrm>
        </p:grpSpPr>
        <p:sp>
          <p:nvSpPr>
            <p:cNvPr id="8" name="Shape 1">
              <a:extLst>
                <a:ext uri="{FF2B5EF4-FFF2-40B4-BE49-F238E27FC236}">
                  <a16:creationId xmlns:a16="http://schemas.microsoft.com/office/drawing/2014/main" id="{C1824B4B-D083-45BA-A41E-0D27C2E38EEB}"/>
                </a:ext>
              </a:extLst>
            </p:cNvPr>
            <p:cNvSpPr/>
            <p:nvPr/>
          </p:nvSpPr>
          <p:spPr>
            <a:xfrm>
              <a:off x="6280190" y="4798773"/>
              <a:ext cx="4305335" cy="2860672"/>
            </a:xfrm>
            <a:prstGeom prst="roundRect">
              <a:avLst>
                <a:gd name="adj" fmla="val 7923"/>
              </a:avLst>
            </a:prstGeom>
            <a:solidFill>
              <a:schemeClr val="accent6">
                <a:lumMod val="20000"/>
                <a:lumOff val="80000"/>
              </a:schemeClr>
            </a:solidFill>
            <a:ln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4D8889AD-36DB-4801-BF2C-5E9CCFAEA74C}"/>
                </a:ext>
              </a:extLst>
            </p:cNvPr>
            <p:cNvSpPr/>
            <p:nvPr/>
          </p:nvSpPr>
          <p:spPr>
            <a:xfrm>
              <a:off x="10759441" y="4820047"/>
              <a:ext cx="4305335" cy="2860672"/>
            </a:xfrm>
            <a:prstGeom prst="roundRect">
              <a:avLst>
                <a:gd name="adj" fmla="val 7923"/>
              </a:avLst>
            </a:prstGeom>
            <a:solidFill>
              <a:schemeClr val="accent6">
                <a:lumMod val="20000"/>
                <a:lumOff val="80000"/>
              </a:schemeClr>
            </a:solidFill>
            <a:ln/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711CDD3-78A2-4D11-BC5E-03479F7019BE}"/>
              </a:ext>
            </a:extLst>
          </p:cNvPr>
          <p:cNvSpPr txBox="1"/>
          <p:nvPr/>
        </p:nvSpPr>
        <p:spPr>
          <a:xfrm>
            <a:off x="573002" y="5593974"/>
            <a:ext cx="388155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403C4E"/>
                </a:solidFill>
                <a:effectLst/>
                <a:latin typeface="Nobile" panose="020B0604020202020204" charset="0"/>
              </a:rPr>
              <a:t>Ashab Uddin-232002274</a:t>
            </a:r>
            <a:endParaRPr lang="en-US" sz="2000" b="0" dirty="0">
              <a:effectLst/>
              <a:latin typeface="Nobile" panose="020B0604020202020204" charset="0"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 err="1">
                <a:solidFill>
                  <a:srgbClr val="403C4E"/>
                </a:solidFill>
                <a:effectLst/>
                <a:latin typeface="Nobile" panose="020B0604020202020204" charset="0"/>
              </a:rPr>
              <a:t>RukonuzZaman</a:t>
            </a:r>
            <a:r>
              <a:rPr lang="en-US" sz="2000" b="0" i="0" u="none" strike="noStrike" dirty="0">
                <a:solidFill>
                  <a:srgbClr val="403C4E"/>
                </a:solidFill>
                <a:effectLst/>
                <a:latin typeface="Nobile" panose="020B0604020202020204" charset="0"/>
              </a:rPr>
              <a:t> </a:t>
            </a:r>
            <a:r>
              <a:rPr lang="en-US" sz="2000" b="0" i="0" u="none" strike="noStrike" dirty="0" err="1">
                <a:solidFill>
                  <a:srgbClr val="403C4E"/>
                </a:solidFill>
                <a:effectLst/>
                <a:latin typeface="Nobile" panose="020B0604020202020204" charset="0"/>
              </a:rPr>
              <a:t>Topu</a:t>
            </a:r>
            <a:endParaRPr lang="en-US" sz="2000" b="0" i="0" u="none" strike="noStrike" dirty="0">
              <a:solidFill>
                <a:srgbClr val="403C4E"/>
              </a:solidFill>
              <a:effectLst/>
              <a:latin typeface="Nobile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403C4E"/>
                </a:solidFill>
                <a:effectLst/>
                <a:latin typeface="Nobile" panose="020B0604020202020204" charset="0"/>
              </a:rPr>
              <a:t>    -232002280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dirty="0">
                <a:solidFill>
                  <a:srgbClr val="403C4E"/>
                </a:solidFill>
                <a:effectLst/>
                <a:latin typeface="Nobile" panose="020B0604020202020204" charset="0"/>
              </a:rPr>
              <a:t>Dept of CSE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403C4E"/>
                </a:solidFill>
                <a:latin typeface="Nobile" panose="020B0604020202020204" charset="0"/>
              </a:rPr>
              <a:t>Green University of Bangladesh</a:t>
            </a:r>
            <a:endParaRPr lang="en-US" sz="2000" b="0" dirty="0">
              <a:effectLst/>
              <a:latin typeface="Nobile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000" b="0" dirty="0">
              <a:effectLst/>
              <a:latin typeface="Nobile" panose="020B0604020202020204" charset="0"/>
            </a:endParaRPr>
          </a:p>
          <a:p>
            <a:br>
              <a:rPr lang="en-US" sz="2000" dirty="0"/>
            </a:br>
            <a:endParaRPr lang="en-US" sz="2000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97C2E2E0-67D5-48B5-8964-FE19A285711A}"/>
              </a:ext>
            </a:extLst>
          </p:cNvPr>
          <p:cNvSpPr/>
          <p:nvPr/>
        </p:nvSpPr>
        <p:spPr>
          <a:xfrm>
            <a:off x="4651935" y="5193328"/>
            <a:ext cx="2265240" cy="293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</a:rPr>
              <a:t>Presented  To</a:t>
            </a:r>
            <a:endParaRPr lang="en-US" sz="2000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F7E17DCD-6F6A-4C97-BD73-B59A71E425DA}"/>
              </a:ext>
            </a:extLst>
          </p:cNvPr>
          <p:cNvSpPr/>
          <p:nvPr/>
        </p:nvSpPr>
        <p:spPr>
          <a:xfrm>
            <a:off x="605276" y="5126992"/>
            <a:ext cx="2219444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</a:rPr>
              <a:t>Presented  By</a:t>
            </a: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A7623-409B-4082-BF13-B015D0CF16BA}"/>
              </a:ext>
            </a:extLst>
          </p:cNvPr>
          <p:cNvSpPr txBox="1"/>
          <p:nvPr/>
        </p:nvSpPr>
        <p:spPr>
          <a:xfrm>
            <a:off x="4565875" y="5617287"/>
            <a:ext cx="38815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403C4E"/>
                </a:solidFill>
                <a:effectLst/>
                <a:latin typeface="Nobile" panose="020B0604020202020204" charset="0"/>
              </a:rPr>
              <a:t>Ms. </a:t>
            </a:r>
            <a:r>
              <a:rPr lang="en-US" sz="2000" b="0" i="0" u="none" strike="noStrike" dirty="0" err="1">
                <a:solidFill>
                  <a:srgbClr val="403C4E"/>
                </a:solidFill>
                <a:effectLst/>
                <a:latin typeface="Nobile" panose="020B0604020202020204" charset="0"/>
              </a:rPr>
              <a:t>Jarin</a:t>
            </a:r>
            <a:r>
              <a:rPr lang="en-US" sz="2000" b="0" i="0" u="none" strike="noStrike" dirty="0">
                <a:solidFill>
                  <a:srgbClr val="403C4E"/>
                </a:solidFill>
                <a:effectLst/>
                <a:latin typeface="Nobile" panose="020B0604020202020204" charset="0"/>
              </a:rPr>
              <a:t> </a:t>
            </a:r>
            <a:r>
              <a:rPr lang="en-US" sz="2000" b="0" i="0" u="none" strike="noStrike" dirty="0" err="1">
                <a:solidFill>
                  <a:srgbClr val="403C4E"/>
                </a:solidFill>
                <a:effectLst/>
                <a:latin typeface="Nobile" panose="020B0604020202020204" charset="0"/>
              </a:rPr>
              <a:t>Tasnim</a:t>
            </a:r>
            <a:r>
              <a:rPr lang="en-US" sz="2000" b="0" i="0" u="none" strike="noStrike" dirty="0">
                <a:solidFill>
                  <a:srgbClr val="403C4E"/>
                </a:solidFill>
                <a:effectLst/>
                <a:latin typeface="Nobile" panose="020B0604020202020204" charset="0"/>
              </a:rPr>
              <a:t> </a:t>
            </a:r>
            <a:r>
              <a:rPr lang="en-US" sz="2000" b="0" i="0" u="none" strike="noStrike" dirty="0" err="1">
                <a:solidFill>
                  <a:srgbClr val="403C4E"/>
                </a:solidFill>
                <a:effectLst/>
                <a:latin typeface="Nobile" panose="020B0604020202020204" charset="0"/>
              </a:rPr>
              <a:t>Tonvi</a:t>
            </a:r>
            <a:endParaRPr lang="en-US" sz="2000" b="0" i="0" u="none" strike="noStrike" dirty="0">
              <a:solidFill>
                <a:srgbClr val="403C4E"/>
              </a:solidFill>
              <a:effectLst/>
              <a:latin typeface="Nobile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403C4E"/>
                </a:solidFill>
                <a:latin typeface="Nobile" panose="020B0604020202020204" charset="0"/>
              </a:rPr>
              <a:t>Lecturer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dirty="0">
                <a:solidFill>
                  <a:srgbClr val="403C4E"/>
                </a:solidFill>
                <a:effectLst/>
                <a:latin typeface="Nobile" panose="020B0604020202020204" charset="0"/>
              </a:rPr>
              <a:t>Dept of CSE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403C4E"/>
                </a:solidFill>
                <a:latin typeface="Nobile" panose="020B0604020202020204" charset="0"/>
              </a:rPr>
              <a:t>Green University of Bangladesh</a:t>
            </a:r>
            <a:endParaRPr lang="en-US" sz="2000" b="0" dirty="0">
              <a:effectLst/>
              <a:latin typeface="Nobile" panose="020B0604020202020204" charset="0"/>
            </a:endParaRPr>
          </a:p>
          <a:p>
            <a:br>
              <a:rPr lang="en-US" sz="2000" dirty="0"/>
            </a:b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0084"/>
            <a:ext cx="30494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PROJECT FOUNDATION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115139"/>
            <a:ext cx="65446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System Overview &amp; Tools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368153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This project implements a fully functional banking interface from the ground up. By bypassing high-level abstractions, we gain direct control over the hardware to manage financial data securely.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6093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Language: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8086 Intel Assembly (16-bit real mode)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07198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Emulator: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DOSBox for 8086 hardware virtualization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51418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Scope: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200+ lines of optimized functional code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FD0AB7-6526-49DD-8425-1AE875B34128}"/>
              </a:ext>
            </a:extLst>
          </p:cNvPr>
          <p:cNvSpPr/>
          <p:nvPr/>
        </p:nvSpPr>
        <p:spPr>
          <a:xfrm>
            <a:off x="12640235" y="7637931"/>
            <a:ext cx="1914861" cy="516367"/>
          </a:xfrm>
          <a:prstGeom prst="rect">
            <a:avLst/>
          </a:prstGeom>
          <a:solidFill>
            <a:srgbClr val="FC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141F65-4A79-4A65-88BF-E15C2335C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588" y="1115138"/>
            <a:ext cx="6038697" cy="603869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A0618C6-DBD7-47E5-BFD0-493904B2540F}"/>
              </a:ext>
            </a:extLst>
          </p:cNvPr>
          <p:cNvSpPr/>
          <p:nvPr/>
        </p:nvSpPr>
        <p:spPr>
          <a:xfrm>
            <a:off x="13795338" y="6630367"/>
            <a:ext cx="537882" cy="484095"/>
          </a:xfrm>
          <a:prstGeom prst="rect">
            <a:avLst/>
          </a:prstGeom>
          <a:solidFill>
            <a:srgbClr val="2A2923"/>
          </a:solidFill>
          <a:ln>
            <a:solidFill>
              <a:srgbClr val="2A29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16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CORE CAPABILITIES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1166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Account Management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1656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system handles the lifecycle of a bank account, ensuring data integrity from the moment of creation.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783687"/>
            <a:ext cx="4196358" cy="2774156"/>
          </a:xfrm>
          <a:prstGeom prst="roundRect">
            <a:avLst>
              <a:gd name="adj" fmla="val 1226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24270" y="3814167"/>
            <a:ext cx="4135398" cy="680442"/>
          </a:xfrm>
          <a:prstGeom prst="rect">
            <a:avLst/>
          </a:prstGeom>
          <a:solidFill>
            <a:srgbClr val="F0EDE6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21888" y="3984188"/>
            <a:ext cx="340162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4721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Auto-Generation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521184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Accounts are indexed automatically starting from ID 100 to ensure unique identification.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3783687"/>
            <a:ext cx="4196358" cy="2774156"/>
          </a:xfrm>
          <a:prstGeom prst="roundRect">
            <a:avLst>
              <a:gd name="adj" fmla="val 1226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247442" y="3814167"/>
            <a:ext cx="4135398" cy="680442"/>
          </a:xfrm>
          <a:prstGeom prst="rect">
            <a:avLst/>
          </a:prstGeom>
          <a:solidFill>
            <a:srgbClr val="F0EDE6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45060" y="3984188"/>
            <a:ext cx="340162" cy="3401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4721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PIN Security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74256" y="521184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Mandatory 4-digit PIN setup during registration for all subsequent transaction access.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3783687"/>
            <a:ext cx="4196358" cy="2774156"/>
          </a:xfrm>
          <a:prstGeom prst="roundRect">
            <a:avLst>
              <a:gd name="adj" fmla="val 1226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9670613" y="3814167"/>
            <a:ext cx="4135398" cy="680442"/>
          </a:xfrm>
          <a:prstGeom prst="rect">
            <a:avLst/>
          </a:prstGeom>
          <a:solidFill>
            <a:srgbClr val="F0EDE6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68232" y="3984188"/>
            <a:ext cx="340162" cy="340162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97427" y="4721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Initial Deposit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9897427" y="521184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minimum requirement of ₹500 is enforced to maintain active account status.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12265E-9DDF-47A3-BEB5-B4FAB26E71CF}"/>
              </a:ext>
            </a:extLst>
          </p:cNvPr>
          <p:cNvSpPr/>
          <p:nvPr/>
        </p:nvSpPr>
        <p:spPr>
          <a:xfrm>
            <a:off x="12640235" y="7637931"/>
            <a:ext cx="1914861" cy="516367"/>
          </a:xfrm>
          <a:prstGeom prst="rect">
            <a:avLst/>
          </a:prstGeom>
          <a:solidFill>
            <a:srgbClr val="FC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7332" y="622102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OPERATIONAL LOGIC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77332" y="1065609"/>
            <a:ext cx="5867519" cy="70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Transaction Processing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6277332" y="2110740"/>
            <a:ext cx="7562136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engine processes three primary financial activities using register-based arithmetic and status flag validation.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77332" y="3087886"/>
            <a:ext cx="903923" cy="1355884"/>
          </a:xfrm>
          <a:prstGeom prst="roundRect">
            <a:avLst>
              <a:gd name="adj" fmla="val 360016"/>
            </a:avLst>
          </a:prstGeom>
          <a:solidFill>
            <a:srgbClr val="F0EDE6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59748" y="3596283"/>
            <a:ext cx="338971" cy="33897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07235" y="3313867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Deposits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07235" y="3802499"/>
            <a:ext cx="643223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Add funds to balance after identity verification.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6277332" y="4669750"/>
            <a:ext cx="903923" cy="1355884"/>
          </a:xfrm>
          <a:prstGeom prst="roundRect">
            <a:avLst>
              <a:gd name="adj" fmla="val 360016"/>
            </a:avLst>
          </a:prstGeom>
          <a:solidFill>
            <a:srgbClr val="F0EDE6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59748" y="5178147"/>
            <a:ext cx="338971" cy="33897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07235" y="4895731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Withdrawals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407235" y="5384363"/>
            <a:ext cx="643223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Deduct funds with real-time balance checks.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6277332" y="6251615"/>
            <a:ext cx="903923" cy="1355884"/>
          </a:xfrm>
          <a:prstGeom prst="roundRect">
            <a:avLst>
              <a:gd name="adj" fmla="val 360016"/>
            </a:avLst>
          </a:prstGeom>
          <a:solidFill>
            <a:srgbClr val="F0EDE6"/>
          </a:solidFill>
          <a:ln/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59748" y="6760012"/>
            <a:ext cx="338971" cy="338971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7407235" y="6477595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Transfers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7407235" y="6966228"/>
            <a:ext cx="643223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Move funds securely to destination account 1001.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53ED69-C822-4994-974F-80A7097570C1}"/>
              </a:ext>
            </a:extLst>
          </p:cNvPr>
          <p:cNvSpPr/>
          <p:nvPr/>
        </p:nvSpPr>
        <p:spPr>
          <a:xfrm>
            <a:off x="12640235" y="7637931"/>
            <a:ext cx="1914861" cy="516367"/>
          </a:xfrm>
          <a:prstGeom prst="rect">
            <a:avLst/>
          </a:prstGeom>
          <a:solidFill>
            <a:srgbClr val="FC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B53617B-2AF3-4BC8-AC7C-F2DA009E27F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9275" t="5876" r="20595" b="3144"/>
          <a:stretch/>
        </p:blipFill>
        <p:spPr>
          <a:xfrm>
            <a:off x="0" y="-14593"/>
            <a:ext cx="5486400" cy="8244193"/>
          </a:xfrm>
          <a:prstGeom prst="rect">
            <a:avLst/>
          </a:prstGeom>
        </p:spPr>
      </p:pic>
      <p:pic>
        <p:nvPicPr>
          <p:cNvPr id="21" name="Image 0" descr="preencoded.png">
            <a:extLst>
              <a:ext uri="{FF2B5EF4-FFF2-40B4-BE49-F238E27FC236}">
                <a16:creationId xmlns:a16="http://schemas.microsoft.com/office/drawing/2014/main" id="{46800AA5-4843-41C2-AFB0-8BC87C25F5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5486400" cy="82342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6862882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Output – Create New Account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7" y="2249158"/>
            <a:ext cx="2626693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3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Key Features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721637" y="2777439"/>
            <a:ext cx="6462933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Auto-generated account number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21637" y="3179513"/>
            <a:ext cx="6462933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User-defined 4-digit PIN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21637" y="3581587"/>
            <a:ext cx="6462933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Minimum initial deposit validation (≥ $500)</a:t>
            </a:r>
            <a:endParaRPr lang="en-US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B9EB83-FA7B-42AC-A044-D12FC0DD80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18" t="16252" r="3968" b="5492"/>
          <a:stretch/>
        </p:blipFill>
        <p:spPr>
          <a:xfrm>
            <a:off x="8995780" y="3347"/>
            <a:ext cx="5644670" cy="82704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155C54-C93F-4527-84E6-4AB456A4C2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182" r="8829"/>
          <a:stretch/>
        </p:blipFill>
        <p:spPr>
          <a:xfrm>
            <a:off x="9806940" y="2633365"/>
            <a:ext cx="114300" cy="1555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6962894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Output – Withdraw Operation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944359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Key Features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21638" y="247264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Prevents withdrawal beyond balance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21638" y="2874714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PIN-based security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21638" y="327678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Displays updated balance</a:t>
            </a:r>
            <a:endParaRPr lang="en-US" sz="20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4BFBA5-6FD1-4705-A12B-85B8D981AA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55" r="27609"/>
          <a:stretch/>
        </p:blipFill>
        <p:spPr>
          <a:xfrm>
            <a:off x="8288298" y="0"/>
            <a:ext cx="6342102" cy="8229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4FF023-2DEA-42D2-B3A2-0B0A60881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2444" y="4461793"/>
            <a:ext cx="307202" cy="262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E93336-C5C9-432E-87B3-49DBAA54B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07535" y="4519268"/>
            <a:ext cx="128830" cy="2254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7214" y="445651"/>
            <a:ext cx="2500432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SECURITY ARCHITECTURE</a:t>
            </a:r>
            <a:endParaRPr lang="en-US" sz="1550" dirty="0"/>
          </a:p>
        </p:txBody>
      </p:sp>
      <p:sp>
        <p:nvSpPr>
          <p:cNvPr id="3" name="Text 1"/>
          <p:cNvSpPr/>
          <p:nvPr/>
        </p:nvSpPr>
        <p:spPr>
          <a:xfrm>
            <a:off x="567214" y="763667"/>
            <a:ext cx="5096828" cy="506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Validation &amp; Error Handling</a:t>
            </a:r>
            <a:endParaRPr lang="en-US" sz="3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75" y="1513046"/>
            <a:ext cx="13277850" cy="652724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73467" y="2087017"/>
            <a:ext cx="3036564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Execute or Error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173467" y="2574554"/>
            <a:ext cx="6140608" cy="30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Perform action or show error</a:t>
            </a:r>
            <a:endParaRPr lang="en-US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11784" y="2266680"/>
            <a:ext cx="431867" cy="43186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173467" y="3612047"/>
            <a:ext cx="3036564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Balance Check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7173467" y="4099584"/>
            <a:ext cx="6140608" cy="30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Ensure sufficient funds</a:t>
            </a:r>
            <a:endParaRPr lang="en-US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11784" y="3589273"/>
            <a:ext cx="431867" cy="43186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173467" y="5137077"/>
            <a:ext cx="3036564" cy="37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PIN Auth Check</a:t>
            </a:r>
            <a:endParaRPr lang="en-US" sz="2400" dirty="0"/>
          </a:p>
        </p:txBody>
      </p:sp>
      <p:sp>
        <p:nvSpPr>
          <p:cNvPr id="12" name="Text 7"/>
          <p:cNvSpPr/>
          <p:nvPr/>
        </p:nvSpPr>
        <p:spPr>
          <a:xfrm>
            <a:off x="7173467" y="5624614"/>
            <a:ext cx="6140608" cy="30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Verify PIN validity</a:t>
            </a:r>
            <a:endParaRPr lang="en-US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11784" y="4898369"/>
            <a:ext cx="431867" cy="43186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86963" y="6662107"/>
            <a:ext cx="3036564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User Input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7186963" y="7149645"/>
            <a:ext cx="6140608" cy="30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Enter credentials and amount</a:t>
            </a:r>
            <a:endParaRPr lang="en-US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11784" y="6423400"/>
            <a:ext cx="431867" cy="431867"/>
          </a:xfrm>
          <a:prstGeom prst="rect">
            <a:avLst/>
          </a:prstGeom>
        </p:spPr>
      </p:pic>
      <p:sp>
        <p:nvSpPr>
          <p:cNvPr id="17" name="Shape 10"/>
          <p:cNvSpPr/>
          <p:nvPr/>
        </p:nvSpPr>
        <p:spPr>
          <a:xfrm>
            <a:off x="567214" y="8222575"/>
            <a:ext cx="13495973" cy="688538"/>
          </a:xfrm>
          <a:prstGeom prst="roundRect">
            <a:avLst>
              <a:gd name="adj" fmla="val 3531"/>
            </a:avLst>
          </a:prstGeom>
          <a:solidFill>
            <a:srgbClr val="C3EED6"/>
          </a:solidFill>
          <a:ln/>
        </p:spPr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9258" y="8466177"/>
            <a:ext cx="202525" cy="162044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093827" y="8425101"/>
            <a:ext cx="12807315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Robustness:</a:t>
            </a:r>
            <a:r>
              <a:rPr lang="en-US" sz="12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The system uses conditional jumps (JNE, JB) to prevent invalid operations such as overdrafts or non-numeric input entries.</a:t>
            </a:r>
            <a:endParaRPr lang="en-US" sz="12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96EA391-AD96-4ED5-B3F5-A5D6BC49FD70}"/>
              </a:ext>
            </a:extLst>
          </p:cNvPr>
          <p:cNvSpPr/>
          <p:nvPr/>
        </p:nvSpPr>
        <p:spPr>
          <a:xfrm>
            <a:off x="12640235" y="7637931"/>
            <a:ext cx="1914861" cy="516367"/>
          </a:xfrm>
          <a:prstGeom prst="rect">
            <a:avLst/>
          </a:prstGeom>
          <a:solidFill>
            <a:srgbClr val="FCF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17F0A1-5A5E-42AA-A7F5-A4F66671F893}"/>
              </a:ext>
            </a:extLst>
          </p:cNvPr>
          <p:cNvSpPr/>
          <p:nvPr/>
        </p:nvSpPr>
        <p:spPr>
          <a:xfrm>
            <a:off x="12790842" y="7659445"/>
            <a:ext cx="1764254" cy="505609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98E8689D-6BD3-40CF-8A3B-FDD70C788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sp>
        <p:nvSpPr>
          <p:cNvPr id="9" name="Shape 0">
            <a:extLst>
              <a:ext uri="{FF2B5EF4-FFF2-40B4-BE49-F238E27FC236}">
                <a16:creationId xmlns:a16="http://schemas.microsoft.com/office/drawing/2014/main" id="{BF2CFAF5-D551-4806-A73C-0578B8E38E4C}"/>
              </a:ext>
            </a:extLst>
          </p:cNvPr>
          <p:cNvSpPr/>
          <p:nvPr/>
        </p:nvSpPr>
        <p:spPr>
          <a:xfrm>
            <a:off x="-1" y="0"/>
            <a:ext cx="14630399" cy="8229600"/>
          </a:xfrm>
          <a:prstGeom prst="rect">
            <a:avLst/>
          </a:prstGeom>
          <a:solidFill>
            <a:srgbClr val="FAFFFA">
              <a:alpha val="85000"/>
            </a:srgbClr>
          </a:solidFill>
          <a:ln/>
        </p:spPr>
      </p:sp>
      <p:sp>
        <p:nvSpPr>
          <p:cNvPr id="3" name="Text 0"/>
          <p:cNvSpPr/>
          <p:nvPr/>
        </p:nvSpPr>
        <p:spPr>
          <a:xfrm>
            <a:off x="3653108" y="3483429"/>
            <a:ext cx="6144035" cy="898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138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</a:rPr>
              <a:t>Thank You</a:t>
            </a:r>
            <a:endParaRPr lang="en-US" sz="13800" dirty="0"/>
          </a:p>
        </p:txBody>
      </p:sp>
      <p:sp>
        <p:nvSpPr>
          <p:cNvPr id="16" name="Shape 10">
            <a:extLst>
              <a:ext uri="{FF2B5EF4-FFF2-40B4-BE49-F238E27FC236}">
                <a16:creationId xmlns:a16="http://schemas.microsoft.com/office/drawing/2014/main" id="{B9B6E983-010B-438F-B441-0C6B27ACD219}"/>
              </a:ext>
            </a:extLst>
          </p:cNvPr>
          <p:cNvSpPr/>
          <p:nvPr/>
        </p:nvSpPr>
        <p:spPr>
          <a:xfrm rot="5400000">
            <a:off x="6835335" y="92228"/>
            <a:ext cx="56213" cy="8523514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  <p:txBody>
          <a:bodyPr anchor="ctr"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346</Words>
  <Application>Microsoft Office PowerPoint</Application>
  <PresentationFormat>Custom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Lora</vt:lpstr>
      <vt:lpstr>Alice</vt:lpstr>
      <vt:lpstr>Nobile</vt:lpstr>
      <vt:lpstr>Calibri</vt:lpstr>
      <vt:lpstr>Fraunces Extra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Ashab Uddin</dc:creator>
  <cp:lastModifiedBy>Ashab Uddin</cp:lastModifiedBy>
  <cp:revision>3</cp:revision>
  <dcterms:created xsi:type="dcterms:W3CDTF">2025-12-23T20:31:57Z</dcterms:created>
  <dcterms:modified xsi:type="dcterms:W3CDTF">2025-12-24T05:08:45Z</dcterms:modified>
</cp:coreProperties>
</file>